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5"/>
  </p:notesMasterIdLst>
  <p:sldIdLst>
    <p:sldId id="256" r:id="rId4"/>
  </p:sldIdLst>
  <p:sldSz cx="12192000" cy="6858000"/>
  <p:notesSz cx="6797675" cy="9928225"/>
  <p:defaultTextStyle>
    <a:defPPr>
      <a:defRPr lang="cs-CZ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58" d="100"/>
          <a:sy n="158" d="100"/>
        </p:scale>
        <p:origin x="364" y="88"/>
      </p:cViewPr>
      <p:guideLst>
        <p:guide pos="2160" orient="horz"/>
        <p:guide pos="384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 /><Relationship Id="rId7" Type="http://schemas.openxmlformats.org/officeDocument/2006/relationships/tableStyles" Target="tableStyles.xml" /><Relationship Id="rId8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F69510D-4C78-EC57-7914-4E845069CDC4}" type="slidenum">
              <a:rPr/>
              <a:t>1</a:t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Úvodní sníme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cs-CZ"/>
              <a:t>Kliknutím lze upravit styl.</a:t>
            </a:r>
            <a:endParaRPr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cs-CZ"/>
              <a:t>Kliknutím můžete upravit styl předlohy.</a:t>
            </a:r>
            <a:endParaRPr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502E555-4B9F-4ED3-8D17-598EBB81D3DB}" type="datetimeFigureOut">
              <a:rPr lang="cs-CZ"/>
              <a:t>10.01.2025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EFD8CDA-699A-4498-896E-1EE92363EB69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Nadpis a svislý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cs-CZ"/>
              <a:t>Kliknutím lze upravit styl.</a:t>
            </a:r>
            <a:endParaRPr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cs-CZ"/>
              <a:t>Upravte styly předlohy textu.</a:t>
            </a:r>
            <a:endParaRPr/>
          </a:p>
          <a:p>
            <a:pPr lvl="1">
              <a:defRPr/>
            </a:pPr>
            <a:r>
              <a:rPr lang="cs-CZ"/>
              <a:t>Druhá úroveň</a:t>
            </a:r>
            <a:endParaRPr/>
          </a:p>
          <a:p>
            <a:pPr lvl="2">
              <a:defRPr/>
            </a:pPr>
            <a:r>
              <a:rPr lang="cs-CZ"/>
              <a:t>Třetí úroveň</a:t>
            </a:r>
            <a:endParaRPr/>
          </a:p>
          <a:p>
            <a:pPr lvl="3">
              <a:defRPr/>
            </a:pPr>
            <a:r>
              <a:rPr lang="cs-CZ"/>
              <a:t>Čtvrtá úroveň</a:t>
            </a:r>
            <a:endParaRPr/>
          </a:p>
          <a:p>
            <a:pPr lvl="4">
              <a:defRPr/>
            </a:pPr>
            <a:r>
              <a:rPr lang="cs-CZ"/>
              <a:t>Pátá úroveň</a:t>
            </a:r>
            <a:endParaRPr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502E555-4B9F-4ED3-8D17-598EBB81D3DB}" type="datetimeFigureOut">
              <a:rPr lang="cs-CZ"/>
              <a:t>10.01.2025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EFD8CDA-699A-4498-896E-1EE92363EB69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Svislý nadpis a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cs-CZ"/>
              <a:t>Kliknutím lze upravit styl.</a:t>
            </a:r>
            <a:endParaRPr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cs-CZ"/>
              <a:t>Upravte styly předlohy textu.</a:t>
            </a:r>
            <a:endParaRPr/>
          </a:p>
          <a:p>
            <a:pPr lvl="1">
              <a:defRPr/>
            </a:pPr>
            <a:r>
              <a:rPr lang="cs-CZ"/>
              <a:t>Druhá úroveň</a:t>
            </a:r>
            <a:endParaRPr/>
          </a:p>
          <a:p>
            <a:pPr lvl="2">
              <a:defRPr/>
            </a:pPr>
            <a:r>
              <a:rPr lang="cs-CZ"/>
              <a:t>Třetí úroveň</a:t>
            </a:r>
            <a:endParaRPr/>
          </a:p>
          <a:p>
            <a:pPr lvl="3">
              <a:defRPr/>
            </a:pPr>
            <a:r>
              <a:rPr lang="cs-CZ"/>
              <a:t>Čtvrtá úroveň</a:t>
            </a:r>
            <a:endParaRPr/>
          </a:p>
          <a:p>
            <a:pPr lvl="4">
              <a:defRPr/>
            </a:pPr>
            <a:r>
              <a:rPr lang="cs-CZ"/>
              <a:t>Pátá úroveň</a:t>
            </a:r>
            <a:endParaRPr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502E555-4B9F-4ED3-8D17-598EBB81D3DB}" type="datetimeFigureOut">
              <a:rPr lang="cs-CZ"/>
              <a:t>10.01.2025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EFD8CDA-699A-4498-896E-1EE92363EB69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Nadpis a obsa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cs-CZ"/>
              <a:t>Kliknutím lze upravit styl.</a:t>
            </a:r>
            <a:endParaRPr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cs-CZ"/>
              <a:t>Upravte styly předlohy textu.</a:t>
            </a:r>
            <a:endParaRPr/>
          </a:p>
          <a:p>
            <a:pPr lvl="1">
              <a:defRPr/>
            </a:pPr>
            <a:r>
              <a:rPr lang="cs-CZ"/>
              <a:t>Druhá úroveň</a:t>
            </a:r>
            <a:endParaRPr/>
          </a:p>
          <a:p>
            <a:pPr lvl="2">
              <a:defRPr/>
            </a:pPr>
            <a:r>
              <a:rPr lang="cs-CZ"/>
              <a:t>Třetí úroveň</a:t>
            </a:r>
            <a:endParaRPr/>
          </a:p>
          <a:p>
            <a:pPr lvl="3">
              <a:defRPr/>
            </a:pPr>
            <a:r>
              <a:rPr lang="cs-CZ"/>
              <a:t>Čtvrtá úroveň</a:t>
            </a:r>
            <a:endParaRPr/>
          </a:p>
          <a:p>
            <a:pPr lvl="4">
              <a:defRPr/>
            </a:pPr>
            <a:r>
              <a:rPr lang="cs-CZ"/>
              <a:t>Pátá úroveň</a:t>
            </a:r>
            <a:endParaRPr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502E555-4B9F-4ED3-8D17-598EBB81D3DB}" type="datetimeFigureOut">
              <a:rPr lang="cs-CZ"/>
              <a:t>10.01.2025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EFD8CDA-699A-4498-896E-1EE92363EB69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Záhlaví části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cs-CZ"/>
              <a:t>Kliknutím lze upravit styl.</a:t>
            </a:r>
            <a:endParaRPr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cs-CZ"/>
              <a:t>Upravte styly předlohy textu.</a:t>
            </a:r>
            <a:endParaRPr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502E555-4B9F-4ED3-8D17-598EBB81D3DB}" type="datetimeFigureOut">
              <a:rPr lang="cs-CZ"/>
              <a:t>10.01.2025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EFD8CDA-699A-4498-896E-1EE92363EB69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Dva obsah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cs-CZ"/>
              <a:t>Kliknutím lze upravit styl.</a:t>
            </a:r>
            <a:endParaRPr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cs-CZ"/>
              <a:t>Upravte styly předlohy textu.</a:t>
            </a:r>
            <a:endParaRPr/>
          </a:p>
          <a:p>
            <a:pPr lvl="1">
              <a:defRPr/>
            </a:pPr>
            <a:r>
              <a:rPr lang="cs-CZ"/>
              <a:t>Druhá úroveň</a:t>
            </a:r>
            <a:endParaRPr/>
          </a:p>
          <a:p>
            <a:pPr lvl="2">
              <a:defRPr/>
            </a:pPr>
            <a:r>
              <a:rPr lang="cs-CZ"/>
              <a:t>Třetí úroveň</a:t>
            </a:r>
            <a:endParaRPr/>
          </a:p>
          <a:p>
            <a:pPr lvl="3">
              <a:defRPr/>
            </a:pPr>
            <a:r>
              <a:rPr lang="cs-CZ"/>
              <a:t>Čtvrtá úroveň</a:t>
            </a:r>
            <a:endParaRPr/>
          </a:p>
          <a:p>
            <a:pPr lvl="4">
              <a:defRPr/>
            </a:pPr>
            <a:r>
              <a:rPr lang="cs-CZ"/>
              <a:t>Pátá úroveň</a:t>
            </a:r>
            <a:endParaRPr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cs-CZ"/>
              <a:t>Upravte styly předlohy textu.</a:t>
            </a:r>
            <a:endParaRPr/>
          </a:p>
          <a:p>
            <a:pPr lvl="1">
              <a:defRPr/>
            </a:pPr>
            <a:r>
              <a:rPr lang="cs-CZ"/>
              <a:t>Druhá úroveň</a:t>
            </a:r>
            <a:endParaRPr/>
          </a:p>
          <a:p>
            <a:pPr lvl="2">
              <a:defRPr/>
            </a:pPr>
            <a:r>
              <a:rPr lang="cs-CZ"/>
              <a:t>Třetí úroveň</a:t>
            </a:r>
            <a:endParaRPr/>
          </a:p>
          <a:p>
            <a:pPr lvl="3">
              <a:defRPr/>
            </a:pPr>
            <a:r>
              <a:rPr lang="cs-CZ"/>
              <a:t>Čtvrtá úroveň</a:t>
            </a:r>
            <a:endParaRPr/>
          </a:p>
          <a:p>
            <a:pPr lvl="4">
              <a:defRPr/>
            </a:pPr>
            <a:r>
              <a:rPr lang="cs-CZ"/>
              <a:t>Pátá úroveň</a:t>
            </a:r>
            <a:endParaRPr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502E555-4B9F-4ED3-8D17-598EBB81D3DB}" type="datetimeFigureOut">
              <a:rPr lang="cs-CZ"/>
              <a:t>10.01.2025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EFD8CDA-699A-4498-896E-1EE92363EB69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Porovnání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cs-CZ"/>
              <a:t>Kliknutím lze upravit styl.</a:t>
            </a:r>
            <a:endParaRPr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cs-CZ"/>
              <a:t>Upravte styly předlohy textu.</a:t>
            </a:r>
            <a:endParaRPr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cs-CZ"/>
              <a:t>Upravte styly předlohy textu.</a:t>
            </a:r>
            <a:endParaRPr/>
          </a:p>
          <a:p>
            <a:pPr lvl="1">
              <a:defRPr/>
            </a:pPr>
            <a:r>
              <a:rPr lang="cs-CZ"/>
              <a:t>Druhá úroveň</a:t>
            </a:r>
            <a:endParaRPr/>
          </a:p>
          <a:p>
            <a:pPr lvl="2">
              <a:defRPr/>
            </a:pPr>
            <a:r>
              <a:rPr lang="cs-CZ"/>
              <a:t>Třetí úroveň</a:t>
            </a:r>
            <a:endParaRPr/>
          </a:p>
          <a:p>
            <a:pPr lvl="3">
              <a:defRPr/>
            </a:pPr>
            <a:r>
              <a:rPr lang="cs-CZ"/>
              <a:t>Čtvrtá úroveň</a:t>
            </a:r>
            <a:endParaRPr/>
          </a:p>
          <a:p>
            <a:pPr lvl="4">
              <a:defRPr/>
            </a:pPr>
            <a:r>
              <a:rPr lang="cs-CZ"/>
              <a:t>Pátá úroveň</a:t>
            </a:r>
            <a:endParaRPr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cs-CZ"/>
              <a:t>Upravte styly předlohy textu.</a:t>
            </a:r>
            <a:endParaRPr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cs-CZ"/>
              <a:t>Upravte styly předlohy textu.</a:t>
            </a:r>
            <a:endParaRPr/>
          </a:p>
          <a:p>
            <a:pPr lvl="1">
              <a:defRPr/>
            </a:pPr>
            <a:r>
              <a:rPr lang="cs-CZ"/>
              <a:t>Druhá úroveň</a:t>
            </a:r>
            <a:endParaRPr/>
          </a:p>
          <a:p>
            <a:pPr lvl="2">
              <a:defRPr/>
            </a:pPr>
            <a:r>
              <a:rPr lang="cs-CZ"/>
              <a:t>Třetí úroveň</a:t>
            </a:r>
            <a:endParaRPr/>
          </a:p>
          <a:p>
            <a:pPr lvl="3">
              <a:defRPr/>
            </a:pPr>
            <a:r>
              <a:rPr lang="cs-CZ"/>
              <a:t>Čtvrtá úroveň</a:t>
            </a:r>
            <a:endParaRPr/>
          </a:p>
          <a:p>
            <a:pPr lvl="4">
              <a:defRPr/>
            </a:pPr>
            <a:r>
              <a:rPr lang="cs-CZ"/>
              <a:t>Pátá úroveň</a:t>
            </a:r>
            <a:endParaRPr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502E555-4B9F-4ED3-8D17-598EBB81D3DB}" type="datetimeFigureOut">
              <a:rPr lang="cs-CZ"/>
              <a:t>10.01.2025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EFD8CDA-699A-4498-896E-1EE92363EB69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Jenom nadpi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cs-CZ"/>
              <a:t>Kliknutím lze upravit styl.</a:t>
            </a:r>
            <a:endParaRPr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502E555-4B9F-4ED3-8D17-598EBB81D3DB}" type="datetimeFigureOut">
              <a:rPr lang="cs-CZ"/>
              <a:t>10.01.2025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EFD8CDA-699A-4498-896E-1EE92363EB69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Prázdný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502E555-4B9F-4ED3-8D17-598EBB81D3DB}" type="datetimeFigureOut">
              <a:rPr lang="cs-CZ"/>
              <a:t>10.01.2025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EFD8CDA-699A-4498-896E-1EE92363EB69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Obsah s titulkem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cs-CZ"/>
              <a:t>Kliknutím lze upravit styl.</a:t>
            </a:r>
            <a:endParaRPr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cs-CZ"/>
              <a:t>Upravte styly předlohy textu.</a:t>
            </a:r>
            <a:endParaRPr/>
          </a:p>
          <a:p>
            <a:pPr lvl="1">
              <a:defRPr/>
            </a:pPr>
            <a:r>
              <a:rPr lang="cs-CZ"/>
              <a:t>Druhá úroveň</a:t>
            </a:r>
            <a:endParaRPr/>
          </a:p>
          <a:p>
            <a:pPr lvl="2">
              <a:defRPr/>
            </a:pPr>
            <a:r>
              <a:rPr lang="cs-CZ"/>
              <a:t>Třetí úroveň</a:t>
            </a:r>
            <a:endParaRPr/>
          </a:p>
          <a:p>
            <a:pPr lvl="3">
              <a:defRPr/>
            </a:pPr>
            <a:r>
              <a:rPr lang="cs-CZ"/>
              <a:t>Čtvrtá úroveň</a:t>
            </a:r>
            <a:endParaRPr/>
          </a:p>
          <a:p>
            <a:pPr lvl="4">
              <a:defRPr/>
            </a:pPr>
            <a:r>
              <a:rPr lang="cs-CZ"/>
              <a:t>Pátá úroveň</a:t>
            </a:r>
            <a:endParaRPr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cs-CZ"/>
              <a:t>Upravte styly předlohy textu.</a:t>
            </a:r>
            <a:endParaRPr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502E555-4B9F-4ED3-8D17-598EBB81D3DB}" type="datetimeFigureOut">
              <a:rPr lang="cs-CZ"/>
              <a:t>10.01.2025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EFD8CDA-699A-4498-896E-1EE92363EB69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Obrázek s titulkem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cs-CZ"/>
              <a:t>Kliknutím lze upravit styl.</a:t>
            </a:r>
            <a:endParaRPr/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cs-CZ"/>
              <a:t>Upravte styly předlohy textu.</a:t>
            </a:r>
            <a:endParaRPr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502E555-4B9F-4ED3-8D17-598EBB81D3DB}" type="datetimeFigureOut">
              <a:rPr lang="cs-CZ"/>
              <a:t>10.01.2025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EFD8CDA-699A-4498-896E-1EE92363EB69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cs-CZ"/>
              <a:t>Kliknutím lze upravit styl.</a:t>
            </a:r>
            <a:endParaRPr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cs-CZ"/>
              <a:t>Upravte styly předlohy textu.</a:t>
            </a:r>
            <a:endParaRPr/>
          </a:p>
          <a:p>
            <a:pPr lvl="1">
              <a:defRPr/>
            </a:pPr>
            <a:r>
              <a:rPr lang="cs-CZ"/>
              <a:t>Druhá úroveň</a:t>
            </a:r>
            <a:endParaRPr/>
          </a:p>
          <a:p>
            <a:pPr lvl="2">
              <a:defRPr/>
            </a:pPr>
            <a:r>
              <a:rPr lang="cs-CZ"/>
              <a:t>Třetí úroveň</a:t>
            </a:r>
            <a:endParaRPr/>
          </a:p>
          <a:p>
            <a:pPr lvl="3">
              <a:defRPr/>
            </a:pPr>
            <a:r>
              <a:rPr lang="cs-CZ"/>
              <a:t>Čtvrtá úroveň</a:t>
            </a:r>
            <a:endParaRPr/>
          </a:p>
          <a:p>
            <a:pPr lvl="4">
              <a:defRPr/>
            </a:pPr>
            <a:r>
              <a:rPr lang="cs-CZ"/>
              <a:t>Pátá úroveň</a:t>
            </a:r>
            <a:endParaRPr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502E555-4B9F-4ED3-8D17-598EBB81D3DB}" type="datetimeFigureOut">
              <a:rPr lang="cs-CZ"/>
              <a:t>10.01.2025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EFD8CDA-699A-4498-896E-1EE92363EB69}" type="slidenum">
              <a:rPr lang="cs-CZ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alkaops.cz/vse-o-alce/organizacni-struktura-alky/zakladatele/" TargetMode="External"/><Relationship Id="rId4" Type="http://schemas.openxmlformats.org/officeDocument/2006/relationships/hyperlink" Target="http://www.alkaops.cz/vse-o-alce/organizacni-struktura-alky/dozorci-rada/" TargetMode="External"/><Relationship Id="rId5" Type="http://schemas.openxmlformats.org/officeDocument/2006/relationships/hyperlink" Target="http://www.alkaops.cz/vse-o-alce/organizacni-struktura-alky/spravni-rad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bg>
      <p:bgPr shadeToTitle="0">
        <a:pattFill prst="pct5">
          <a:fgClr>
            <a:schemeClr val="accent1"/>
          </a:fgClr>
          <a:bgClr>
            <a:schemeClr val="bg1"/>
          </a:bgClr>
        </a:patt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543051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>
                <a:latin typeface="Times New Roman"/>
                <a:cs typeface="Times New Roman"/>
              </a:rPr>
              <a:t>Organizační struktura ALKA, o.p.s. </a:t>
            </a:r>
            <a:r>
              <a:rPr lang="cs-CZ" sz="2000">
                <a:latin typeface="Times New Roman"/>
                <a:cs typeface="Times New Roman"/>
              </a:rPr>
              <a:t>(ke dni 1. 1. 2025)</a:t>
            </a:r>
            <a:endParaRPr lang="cs-CZ">
              <a:latin typeface="Times New Roman"/>
              <a:cs typeface="Times New Roman"/>
            </a:endParaRPr>
          </a:p>
        </p:txBody>
      </p:sp>
      <p:sp>
        <p:nvSpPr>
          <p:cNvPr id="3" name="Obdélník 2"/>
          <p:cNvSpPr/>
          <p:nvPr/>
        </p:nvSpPr>
        <p:spPr bwMode="auto">
          <a:xfrm>
            <a:off x="1623060" y="1007879"/>
            <a:ext cx="8869680" cy="860390"/>
          </a:xfrm>
          <a:prstGeom prst="rect">
            <a:avLst/>
          </a:prstGeom>
          <a:solidFill>
            <a:srgbClr val="FFF6DE"/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cs-CZ" u="sng">
                <a:solidFill>
                  <a:schemeClr val="tx1"/>
                </a:solidFill>
                <a:hlinkClick r:id="rId3" tooltip="Zakladatelé"/>
              </a:rPr>
              <a:t>Zakladatelé</a:t>
            </a:r>
            <a:endParaRPr lang="cs-CZ" u="sng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cs-CZ" u="sng">
                <a:solidFill>
                  <a:schemeClr val="tx1"/>
                </a:solidFill>
                <a:hlinkClick r:id="rId4" tooltip="Dozorčí rada"/>
              </a:rPr>
              <a:t>Dozorčí rada</a:t>
            </a:r>
            <a:r>
              <a:rPr lang="cs-CZ" u="sng">
                <a:solidFill>
                  <a:schemeClr val="tx1"/>
                </a:solidFill>
                <a:hlinkClick r:id="rId5" tooltip="Správní rada"/>
              </a:rPr>
              <a:t> </a:t>
            </a:r>
            <a:endParaRPr/>
          </a:p>
          <a:p>
            <a:pPr algn="r">
              <a:defRPr/>
            </a:pPr>
            <a:r>
              <a:rPr lang="cs-CZ" u="sng">
                <a:solidFill>
                  <a:schemeClr val="tx1"/>
                </a:solidFill>
                <a:hlinkClick r:id="rId5" tooltip="Správní rada"/>
              </a:rPr>
              <a:t>Správní rada</a:t>
            </a:r>
            <a:endParaRPr lang="cs-CZ" u="sng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 bwMode="auto">
          <a:xfrm>
            <a:off x="4271554" y="2038088"/>
            <a:ext cx="3584798" cy="8250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cs-CZ" sz="1600" b="1">
                <a:solidFill>
                  <a:schemeClr val="tx1"/>
                </a:solidFill>
              </a:rPr>
              <a:t>Ředitelka</a:t>
            </a:r>
            <a:endParaRPr/>
          </a:p>
        </p:txBody>
      </p:sp>
      <p:sp>
        <p:nvSpPr>
          <p:cNvPr id="6" name="Obdélník 5"/>
          <p:cNvSpPr/>
          <p:nvPr/>
        </p:nvSpPr>
        <p:spPr bwMode="auto">
          <a:xfrm>
            <a:off x="6635352" y="2995081"/>
            <a:ext cx="2266339" cy="62476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cs-CZ" sz="1400" b="1">
                <a:solidFill>
                  <a:schemeClr val="tx1"/>
                </a:solidFill>
              </a:rPr>
              <a:t>Vedoucí ekonomicko- provozního úseku</a:t>
            </a:r>
            <a:endParaRPr/>
          </a:p>
        </p:txBody>
      </p:sp>
      <p:sp>
        <p:nvSpPr>
          <p:cNvPr id="128" name="TextovéPole 127"/>
          <p:cNvSpPr txBox="1"/>
          <p:nvPr/>
        </p:nvSpPr>
        <p:spPr bwMode="auto">
          <a:xfrm rot="10800000" flipV="1">
            <a:off x="847313" y="2988849"/>
            <a:ext cx="2231575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cs-CZ" sz="1400" b="1"/>
              <a:t>Metodik </a:t>
            </a:r>
            <a:r>
              <a:rPr lang="cs-CZ" sz="1400" b="1"/>
              <a:t>sociálních </a:t>
            </a:r>
            <a:endParaRPr/>
          </a:p>
          <a:p>
            <a:pPr algn="ctr">
              <a:defRPr/>
            </a:pPr>
            <a:r>
              <a:rPr lang="cs-CZ" sz="1400" b="1"/>
              <a:t>služeb</a:t>
            </a:r>
            <a:endParaRPr/>
          </a:p>
        </p:txBody>
      </p:sp>
      <p:sp>
        <p:nvSpPr>
          <p:cNvPr id="27" name="Obdélník 26"/>
          <p:cNvSpPr/>
          <p:nvPr/>
        </p:nvSpPr>
        <p:spPr bwMode="auto">
          <a:xfrm>
            <a:off x="4929256" y="4405147"/>
            <a:ext cx="1471544" cy="8935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cs-CZ" sz="1400" b="1">
                <a:solidFill>
                  <a:schemeClr val="tx1"/>
                </a:solidFill>
              </a:rPr>
              <a:t>Vedoucí SAS, SR</a:t>
            </a:r>
            <a:endParaRPr/>
          </a:p>
        </p:txBody>
      </p:sp>
      <p:sp>
        <p:nvSpPr>
          <p:cNvPr id="43" name="TextovéPole 42"/>
          <p:cNvSpPr txBox="1"/>
          <p:nvPr/>
        </p:nvSpPr>
        <p:spPr bwMode="auto">
          <a:xfrm>
            <a:off x="6546003" y="6107628"/>
            <a:ext cx="1633558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algn="ctr">
              <a:defRPr/>
            </a:pPr>
            <a:endParaRPr lang="cs-CZ" sz="1200" b="1"/>
          </a:p>
          <a:p>
            <a:pPr algn="ctr">
              <a:defRPr/>
            </a:pPr>
            <a:r>
              <a:rPr lang="cs-CZ" sz="1200" b="1"/>
              <a:t>Úklid a údržba</a:t>
            </a:r>
            <a:endParaRPr/>
          </a:p>
          <a:p>
            <a:pPr lvl="0" algn="ctr">
              <a:defRPr/>
            </a:pPr>
            <a:endParaRPr lang="cs-CZ" sz="1200" b="1"/>
          </a:p>
        </p:txBody>
      </p:sp>
      <p:sp>
        <p:nvSpPr>
          <p:cNvPr id="44" name="TextovéPole 43"/>
          <p:cNvSpPr txBox="1"/>
          <p:nvPr/>
        </p:nvSpPr>
        <p:spPr bwMode="auto">
          <a:xfrm>
            <a:off x="7169289" y="4731244"/>
            <a:ext cx="1332073" cy="640440"/>
          </a:xfrm>
          <a:prstGeom prst="rect">
            <a:avLst/>
          </a:prstGeom>
          <a:solidFill>
            <a:srgbClr val="C4F5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algn="ctr">
              <a:defRPr/>
            </a:pPr>
            <a:endParaRPr lang="cs-CZ" sz="1200" b="1"/>
          </a:p>
          <a:p>
            <a:pPr lvl="0" algn="ctr">
              <a:defRPr/>
            </a:pPr>
            <a:r>
              <a:rPr lang="cs-CZ" sz="1200" b="1"/>
              <a:t>Ekonom</a:t>
            </a:r>
            <a:endParaRPr/>
          </a:p>
          <a:p>
            <a:pPr lvl="0" algn="ctr">
              <a:defRPr/>
            </a:pPr>
            <a:endParaRPr lang="cs-CZ" sz="1200" b="1"/>
          </a:p>
        </p:txBody>
      </p:sp>
      <p:sp>
        <p:nvSpPr>
          <p:cNvPr id="101" name="Obdélník 100"/>
          <p:cNvSpPr/>
          <p:nvPr/>
        </p:nvSpPr>
        <p:spPr bwMode="auto">
          <a:xfrm>
            <a:off x="880432" y="4427954"/>
            <a:ext cx="1552304" cy="8935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cs-CZ" sz="1400" b="1">
                <a:solidFill>
                  <a:schemeClr val="tx1"/>
                </a:solidFill>
              </a:rPr>
              <a:t>Vedoucí Fyzioterapie</a:t>
            </a:r>
            <a:endParaRPr lang="cs-CZ" sz="1600">
              <a:solidFill>
                <a:schemeClr val="tx1"/>
              </a:solidFill>
            </a:endParaRPr>
          </a:p>
        </p:txBody>
      </p:sp>
      <p:sp>
        <p:nvSpPr>
          <p:cNvPr id="105" name="Obdélník 104"/>
          <p:cNvSpPr/>
          <p:nvPr/>
        </p:nvSpPr>
        <p:spPr bwMode="auto">
          <a:xfrm>
            <a:off x="1087797" y="5660209"/>
            <a:ext cx="1040674" cy="5795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cs-CZ" sz="120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cs-CZ" sz="1200">
                <a:solidFill>
                  <a:schemeClr val="tx1"/>
                </a:solidFill>
              </a:rPr>
              <a:t>Fyzioterapeut </a:t>
            </a:r>
            <a:endParaRPr/>
          </a:p>
          <a:p>
            <a:pPr algn="ctr">
              <a:defRPr/>
            </a:pPr>
            <a:endParaRPr lang="cs-CZ" sz="1200">
              <a:solidFill>
                <a:schemeClr val="tx1"/>
              </a:solidFill>
            </a:endParaRPr>
          </a:p>
        </p:txBody>
      </p:sp>
      <p:cxnSp>
        <p:nvCxnSpPr>
          <p:cNvPr id="106" name="Přímá spojovací šipka 105"/>
          <p:cNvCxnSpPr>
            <a:cxnSpLocks/>
            <a:endCxn id="128" idx="0"/>
          </p:cNvCxnSpPr>
          <p:nvPr/>
        </p:nvCxnSpPr>
        <p:spPr bwMode="auto">
          <a:xfrm>
            <a:off x="1957702" y="2461226"/>
            <a:ext cx="5398" cy="5276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Přímá spojovací šipka 172"/>
          <p:cNvCxnSpPr>
            <a:cxnSpLocks/>
            <a:stCxn id="4" idx="2"/>
            <a:endCxn id="8" idx="0"/>
          </p:cNvCxnSpPr>
          <p:nvPr/>
        </p:nvCxnSpPr>
        <p:spPr bwMode="auto">
          <a:xfrm rot="5399976">
            <a:off x="5384304" y="2326968"/>
            <a:ext cx="143449" cy="12158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bdélník 44"/>
          <p:cNvSpPr/>
          <p:nvPr/>
        </p:nvSpPr>
        <p:spPr bwMode="auto">
          <a:xfrm>
            <a:off x="2850482" y="4363568"/>
            <a:ext cx="1579020" cy="9748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cs-CZ" sz="1400" b="1">
                <a:solidFill>
                  <a:schemeClr val="tx1"/>
                </a:solidFill>
              </a:rPr>
              <a:t>Vedoucí OS, DS</a:t>
            </a:r>
            <a:endParaRPr/>
          </a:p>
        </p:txBody>
      </p:sp>
      <p:sp>
        <p:nvSpPr>
          <p:cNvPr id="73" name="Obdélník 72"/>
          <p:cNvSpPr/>
          <p:nvPr/>
        </p:nvSpPr>
        <p:spPr bwMode="auto">
          <a:xfrm>
            <a:off x="2864243" y="6257109"/>
            <a:ext cx="1568621" cy="4962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cs-CZ" sz="1200">
                <a:solidFill>
                  <a:schemeClr val="tx1"/>
                </a:solidFill>
              </a:rPr>
              <a:t>Pracovník v sociálních službách</a:t>
            </a:r>
            <a:endParaRPr/>
          </a:p>
        </p:txBody>
      </p:sp>
      <p:sp>
        <p:nvSpPr>
          <p:cNvPr id="76" name="Obdélník 75"/>
          <p:cNvSpPr/>
          <p:nvPr/>
        </p:nvSpPr>
        <p:spPr bwMode="auto">
          <a:xfrm>
            <a:off x="4929254" y="6257110"/>
            <a:ext cx="1471546" cy="4962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cs-CZ" sz="1200">
                <a:solidFill>
                  <a:schemeClr val="tx1"/>
                </a:solidFill>
              </a:rPr>
              <a:t>Pracovník v sociálních službách</a:t>
            </a:r>
            <a:endParaRPr/>
          </a:p>
        </p:txBody>
      </p:sp>
      <p:sp>
        <p:nvSpPr>
          <p:cNvPr id="99" name="Obdélník 98"/>
          <p:cNvSpPr/>
          <p:nvPr/>
        </p:nvSpPr>
        <p:spPr bwMode="auto">
          <a:xfrm>
            <a:off x="2864243" y="5468507"/>
            <a:ext cx="1568621" cy="618784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cs-CZ" sz="1200">
                <a:solidFill>
                  <a:schemeClr val="tx1"/>
                </a:solidFill>
              </a:rPr>
              <a:t>Sociální pracovník </a:t>
            </a:r>
            <a:endParaRPr/>
          </a:p>
          <a:p>
            <a:pPr algn="ctr">
              <a:defRPr/>
            </a:pPr>
            <a:r>
              <a:rPr lang="cs-CZ" sz="1200">
                <a:solidFill>
                  <a:schemeClr val="tx1"/>
                </a:solidFill>
              </a:rPr>
              <a:t>OS, DS</a:t>
            </a:r>
            <a:endParaRPr/>
          </a:p>
        </p:txBody>
      </p:sp>
      <p:sp>
        <p:nvSpPr>
          <p:cNvPr id="100" name="Obdélník 99"/>
          <p:cNvSpPr/>
          <p:nvPr/>
        </p:nvSpPr>
        <p:spPr bwMode="auto">
          <a:xfrm>
            <a:off x="4929254" y="5468507"/>
            <a:ext cx="1471546" cy="618784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cs-CZ" sz="1200">
                <a:solidFill>
                  <a:schemeClr val="tx1"/>
                </a:solidFill>
              </a:rPr>
              <a:t>Sociální pracovník SAS, SR</a:t>
            </a:r>
            <a:endParaRPr/>
          </a:p>
        </p:txBody>
      </p:sp>
      <p:sp>
        <p:nvSpPr>
          <p:cNvPr id="8" name="Obdélník 7"/>
          <p:cNvSpPr/>
          <p:nvPr/>
        </p:nvSpPr>
        <p:spPr bwMode="auto">
          <a:xfrm>
            <a:off x="3635283" y="3006616"/>
            <a:ext cx="2425642" cy="6016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cs-CZ" sz="1400" b="1"/>
              <a:t>Vedoucí sociálních služeb</a:t>
            </a:r>
            <a:endParaRPr/>
          </a:p>
        </p:txBody>
      </p:sp>
      <p:cxnSp>
        <p:nvCxnSpPr>
          <p:cNvPr id="122" name="Přímá spojnice se šipkou 121"/>
          <p:cNvCxnSpPr>
            <a:cxnSpLocks/>
            <a:stCxn id="3" idx="2"/>
            <a:endCxn id="4" idx="0"/>
          </p:cNvCxnSpPr>
          <p:nvPr/>
        </p:nvCxnSpPr>
        <p:spPr bwMode="auto">
          <a:xfrm>
            <a:off x="6057900" y="1868269"/>
            <a:ext cx="6053" cy="1698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Přímá spojnice 179"/>
          <p:cNvCxnSpPr>
            <a:cxnSpLocks/>
            <a:endCxn id="4" idx="1"/>
          </p:cNvCxnSpPr>
          <p:nvPr/>
        </p:nvCxnSpPr>
        <p:spPr bwMode="auto">
          <a:xfrm>
            <a:off x="1953982" y="2445843"/>
            <a:ext cx="2317572" cy="47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Přímá spojnice 208"/>
          <p:cNvCxnSpPr>
            <a:cxnSpLocks/>
          </p:cNvCxnSpPr>
          <p:nvPr/>
        </p:nvCxnSpPr>
        <p:spPr bwMode="auto">
          <a:xfrm>
            <a:off x="1614351" y="4183073"/>
            <a:ext cx="40418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Přímá spojnice se šipkou 216"/>
          <p:cNvCxnSpPr>
            <a:cxnSpLocks/>
          </p:cNvCxnSpPr>
          <p:nvPr/>
        </p:nvCxnSpPr>
        <p:spPr bwMode="auto">
          <a:xfrm flipH="1">
            <a:off x="1947071" y="3568980"/>
            <a:ext cx="6910" cy="5807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nice se šipkou 226"/>
          <p:cNvCxnSpPr>
            <a:cxnSpLocks/>
          </p:cNvCxnSpPr>
          <p:nvPr/>
        </p:nvCxnSpPr>
        <p:spPr bwMode="auto">
          <a:xfrm flipH="1">
            <a:off x="1614352" y="4181827"/>
            <a:ext cx="8708" cy="236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Přímá spojnice se šipkou 231"/>
          <p:cNvCxnSpPr>
            <a:cxnSpLocks/>
          </p:cNvCxnSpPr>
          <p:nvPr/>
        </p:nvCxnSpPr>
        <p:spPr bwMode="auto">
          <a:xfrm flipH="1">
            <a:off x="1590652" y="5385880"/>
            <a:ext cx="1088" cy="263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Přímá spojnice se šipkou 237"/>
          <p:cNvCxnSpPr>
            <a:cxnSpLocks/>
          </p:cNvCxnSpPr>
          <p:nvPr/>
        </p:nvCxnSpPr>
        <p:spPr bwMode="auto">
          <a:xfrm>
            <a:off x="3648553" y="4149699"/>
            <a:ext cx="148" cy="2225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Přímá spojnice se šipkou 255"/>
          <p:cNvCxnSpPr>
            <a:cxnSpLocks/>
            <a:stCxn id="99" idx="2"/>
            <a:endCxn id="73" idx="0"/>
          </p:cNvCxnSpPr>
          <p:nvPr/>
        </p:nvCxnSpPr>
        <p:spPr bwMode="auto">
          <a:xfrm>
            <a:off x="3648554" y="6087291"/>
            <a:ext cx="0" cy="1698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Přímá spojnice se šipkou 259"/>
          <p:cNvCxnSpPr>
            <a:cxnSpLocks/>
            <a:endCxn id="27" idx="0"/>
          </p:cNvCxnSpPr>
          <p:nvPr/>
        </p:nvCxnSpPr>
        <p:spPr bwMode="auto">
          <a:xfrm>
            <a:off x="5664278" y="4183073"/>
            <a:ext cx="750" cy="222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Přímá spojnice se šipkou 268"/>
          <p:cNvCxnSpPr>
            <a:cxnSpLocks/>
            <a:stCxn id="100" idx="2"/>
            <a:endCxn id="76" idx="0"/>
          </p:cNvCxnSpPr>
          <p:nvPr/>
        </p:nvCxnSpPr>
        <p:spPr bwMode="auto">
          <a:xfrm>
            <a:off x="5665027" y="6087291"/>
            <a:ext cx="0" cy="1698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Přímá spojnice se šipkou 319"/>
          <p:cNvCxnSpPr>
            <a:cxnSpLocks/>
          </p:cNvCxnSpPr>
          <p:nvPr/>
        </p:nvCxnSpPr>
        <p:spPr bwMode="auto">
          <a:xfrm>
            <a:off x="4785459" y="3634682"/>
            <a:ext cx="7041" cy="223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Přímá spojnice 322"/>
          <p:cNvCxnSpPr>
            <a:cxnSpLocks/>
          </p:cNvCxnSpPr>
          <p:nvPr/>
        </p:nvCxnSpPr>
        <p:spPr bwMode="auto">
          <a:xfrm>
            <a:off x="2142309" y="3836208"/>
            <a:ext cx="3740330" cy="28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Přímá spojnice se šipkou 338"/>
          <p:cNvCxnSpPr>
            <a:cxnSpLocks/>
          </p:cNvCxnSpPr>
          <p:nvPr/>
        </p:nvCxnSpPr>
        <p:spPr bwMode="auto">
          <a:xfrm flipH="1">
            <a:off x="5852160" y="3865587"/>
            <a:ext cx="13063" cy="550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Přímá spojnice se šipkou 342"/>
          <p:cNvCxnSpPr>
            <a:cxnSpLocks/>
          </p:cNvCxnSpPr>
          <p:nvPr/>
        </p:nvCxnSpPr>
        <p:spPr bwMode="auto">
          <a:xfrm>
            <a:off x="3813160" y="3836208"/>
            <a:ext cx="0" cy="527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Přímá spojnice se šipkou 346"/>
          <p:cNvCxnSpPr>
            <a:cxnSpLocks/>
          </p:cNvCxnSpPr>
          <p:nvPr/>
        </p:nvCxnSpPr>
        <p:spPr bwMode="auto">
          <a:xfrm>
            <a:off x="2142309" y="3836208"/>
            <a:ext cx="7616" cy="527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>
            <a:cxnSpLocks/>
          </p:cNvCxnSpPr>
          <p:nvPr/>
        </p:nvCxnSpPr>
        <p:spPr bwMode="auto">
          <a:xfrm flipH="1">
            <a:off x="2591499" y="4904282"/>
            <a:ext cx="1" cy="1600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>
            <a:cxnSpLocks/>
          </p:cNvCxnSpPr>
          <p:nvPr/>
        </p:nvCxnSpPr>
        <p:spPr bwMode="auto">
          <a:xfrm>
            <a:off x="2591499" y="4904282"/>
            <a:ext cx="2727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/>
          <p:cNvCxnSpPr>
            <a:cxnSpLocks/>
            <a:endCxn id="99" idx="1"/>
          </p:cNvCxnSpPr>
          <p:nvPr/>
        </p:nvCxnSpPr>
        <p:spPr bwMode="auto">
          <a:xfrm flipV="1">
            <a:off x="2577738" y="5777899"/>
            <a:ext cx="286505" cy="45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nice se šipkou 74"/>
          <p:cNvCxnSpPr>
            <a:cxnSpLocks/>
            <a:endCxn id="73" idx="1"/>
          </p:cNvCxnSpPr>
          <p:nvPr/>
        </p:nvCxnSpPr>
        <p:spPr bwMode="auto">
          <a:xfrm>
            <a:off x="2561166" y="6505215"/>
            <a:ext cx="30307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nice 78"/>
          <p:cNvCxnSpPr>
            <a:cxnSpLocks/>
          </p:cNvCxnSpPr>
          <p:nvPr/>
        </p:nvCxnSpPr>
        <p:spPr bwMode="auto">
          <a:xfrm>
            <a:off x="4653701" y="4851008"/>
            <a:ext cx="5387" cy="1680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nice 85"/>
          <p:cNvCxnSpPr>
            <a:cxnSpLocks/>
          </p:cNvCxnSpPr>
          <p:nvPr/>
        </p:nvCxnSpPr>
        <p:spPr bwMode="auto">
          <a:xfrm flipH="1" flipV="1">
            <a:off x="4659086" y="4874724"/>
            <a:ext cx="270170" cy="2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Přímá spojnice se šipkou 106"/>
          <p:cNvCxnSpPr>
            <a:cxnSpLocks/>
            <a:endCxn id="100" idx="1"/>
          </p:cNvCxnSpPr>
          <p:nvPr/>
        </p:nvCxnSpPr>
        <p:spPr bwMode="auto">
          <a:xfrm>
            <a:off x="4659086" y="5777899"/>
            <a:ext cx="2701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Přímá spojnice se šipkou 111"/>
          <p:cNvCxnSpPr>
            <a:cxnSpLocks/>
          </p:cNvCxnSpPr>
          <p:nvPr/>
        </p:nvCxnSpPr>
        <p:spPr bwMode="auto">
          <a:xfrm>
            <a:off x="4671067" y="6531866"/>
            <a:ext cx="277684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4459148" name="Přímá spojnice se šipkou 13"/>
          <p:cNvCxnSpPr>
            <a:cxnSpLocks/>
          </p:cNvCxnSpPr>
          <p:nvPr/>
        </p:nvCxnSpPr>
        <p:spPr bwMode="auto">
          <a:xfrm flipV="1">
            <a:off x="3069769" y="3307464"/>
            <a:ext cx="5528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>
            <a:cxnSpLocks/>
          </p:cNvCxnSpPr>
          <p:nvPr/>
        </p:nvCxnSpPr>
        <p:spPr bwMode="auto">
          <a:xfrm flipH="1" flipV="1">
            <a:off x="5847236" y="3866397"/>
            <a:ext cx="764506" cy="0"/>
          </a:xfrm>
          <a:prstGeom prst="line">
            <a:avLst/>
          </a:prstGeom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5058058" name="TextovéPole 835058057"/>
          <p:cNvSpPr txBox="1"/>
          <p:nvPr/>
        </p:nvSpPr>
        <p:spPr bwMode="auto">
          <a:xfrm>
            <a:off x="7087993" y="3878930"/>
            <a:ext cx="1554078" cy="60214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Overflow="overflow" horzOverflow="overflow" vert="vert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1133743450" name="TextovéPole 1133743449"/>
          <p:cNvSpPr txBox="1"/>
          <p:nvPr/>
        </p:nvSpPr>
        <p:spPr bwMode="auto">
          <a:xfrm>
            <a:off x="7212961" y="3973888"/>
            <a:ext cx="1330352" cy="4575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sz="1200" b="1"/>
              <a:t>       Vedoucí </a:t>
            </a:r>
            <a:endParaRPr/>
          </a:p>
          <a:p>
            <a:pPr>
              <a:defRPr/>
            </a:pPr>
            <a:r>
              <a:rPr sz="1200" b="1"/>
              <a:t>         účetní</a:t>
            </a:r>
            <a:endParaRPr/>
          </a:p>
        </p:txBody>
      </p:sp>
      <p:sp>
        <p:nvSpPr>
          <p:cNvPr id="54" name="Obdélník 53"/>
          <p:cNvSpPr/>
          <p:nvPr/>
        </p:nvSpPr>
        <p:spPr bwMode="auto">
          <a:xfrm>
            <a:off x="9150237" y="3009915"/>
            <a:ext cx="2266339" cy="62476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cs-CZ" sz="1400" b="1">
                <a:solidFill>
                  <a:schemeClr val="tx1"/>
                </a:solidFill>
              </a:rPr>
              <a:t>Odborní pracovníci</a:t>
            </a:r>
            <a:endParaRPr lang="cs-CZ" sz="1400" b="1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cs-CZ" sz="1400" b="1">
                <a:solidFill>
                  <a:schemeClr val="tx1"/>
                </a:solidFill>
              </a:rPr>
              <a:t>Metodik</a:t>
            </a:r>
            <a:endParaRPr/>
          </a:p>
        </p:txBody>
      </p:sp>
      <p:cxnSp>
        <p:nvCxnSpPr>
          <p:cNvPr id="55" name="Přímá spojnice se šipkou 54"/>
          <p:cNvCxnSpPr>
            <a:cxnSpLocks/>
          </p:cNvCxnSpPr>
          <p:nvPr/>
        </p:nvCxnSpPr>
        <p:spPr bwMode="auto">
          <a:xfrm>
            <a:off x="7835326" y="3641516"/>
            <a:ext cx="7041" cy="223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se šipkou 55"/>
          <p:cNvCxnSpPr>
            <a:cxnSpLocks/>
          </p:cNvCxnSpPr>
          <p:nvPr/>
        </p:nvCxnSpPr>
        <p:spPr bwMode="auto">
          <a:xfrm>
            <a:off x="7852830" y="4491946"/>
            <a:ext cx="7041" cy="223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šipka 172"/>
          <p:cNvCxnSpPr>
            <a:cxnSpLocks/>
          </p:cNvCxnSpPr>
          <p:nvPr/>
        </p:nvCxnSpPr>
        <p:spPr bwMode="auto">
          <a:xfrm>
            <a:off x="6340376" y="2858862"/>
            <a:ext cx="1022405" cy="125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>
            <a:cxnSpLocks/>
          </p:cNvCxnSpPr>
          <p:nvPr/>
        </p:nvCxnSpPr>
        <p:spPr bwMode="auto">
          <a:xfrm>
            <a:off x="7859871" y="2501567"/>
            <a:ext cx="2317572" cy="47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ovací šipka 105"/>
          <p:cNvCxnSpPr>
            <a:cxnSpLocks/>
          </p:cNvCxnSpPr>
          <p:nvPr/>
        </p:nvCxnSpPr>
        <p:spPr bwMode="auto">
          <a:xfrm>
            <a:off x="10177443" y="2501567"/>
            <a:ext cx="0" cy="482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se šipkou 13"/>
          <p:cNvCxnSpPr>
            <a:cxnSpLocks/>
          </p:cNvCxnSpPr>
          <p:nvPr/>
        </p:nvCxnSpPr>
        <p:spPr bwMode="auto">
          <a:xfrm flipH="1">
            <a:off x="3076750" y="3415964"/>
            <a:ext cx="555505" cy="4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se šipkou 76"/>
          <p:cNvCxnSpPr>
            <a:cxnSpLocks/>
          </p:cNvCxnSpPr>
          <p:nvPr/>
        </p:nvCxnSpPr>
        <p:spPr bwMode="auto">
          <a:xfrm>
            <a:off x="6609685" y="3868264"/>
            <a:ext cx="15736" cy="2239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0</Pages>
  <Words>0</Words>
  <Characters>0</Characters>
  <CharactersWithSpaces>0</CharactersWithSpaces>
  <Application>ONLYOFFICE/8.0.0.99</Application>
  <DocSecurity>0</DocSecurity>
  <PresentationFormat>Širokoúhlá obrazovka</PresentationFormat>
  <Lines>0</Lines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Organizační struktura Alky, o.p.s.</dc:title>
  <dc:subject/>
  <dc:creator>Soňa Hájková</dc:creator>
  <cp:keywords/>
  <dc:description/>
  <dc:identifier/>
  <dc:language/>
  <cp:lastModifiedBy/>
  <cp:revision>94</cp:revision>
  <dcterms:created xsi:type="dcterms:W3CDTF">2017-09-13T09:34:02Z</dcterms:created>
  <dcterms:modified xsi:type="dcterms:W3CDTF">2025-02-05T09:08:35Z</dcterms:modified>
  <cp:category/>
  <cp:contentStatus/>
  <cp:version/>
</cp:coreProperties>
</file>